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8" r:id="rId2"/>
    <p:sldId id="259" r:id="rId3"/>
    <p:sldId id="265" r:id="rId4"/>
    <p:sldId id="260" r:id="rId5"/>
    <p:sldId id="261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64FA01-27AF-3843-8802-914EDE7E6FB7}" v="1" dt="2020-07-15T23:21:54.4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196"/>
    <p:restoredTop sz="94553"/>
  </p:normalViewPr>
  <p:slideViewPr>
    <p:cSldViewPr snapToGrid="0" snapToObjects="1">
      <p:cViewPr varScale="1">
        <p:scale>
          <a:sx n="104" d="100"/>
          <a:sy n="104" d="100"/>
        </p:scale>
        <p:origin x="114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10T20:52:29.52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10T20:52:31.92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0 846,'2'-55,"0"6,0 18,-2 0,3-3,-2 0,1 3,-2-2,0 3,0-3,0 6,1 1,-1 2,2 3,-1 3,0 1,0 1,-1 2,0-11,2 5,-2-12,2 10,-2-8,0 3,0-2,0-2,0 2,0 2,1 5,0 6,0 4,-5 68,1-25,-1 58,2-43,2 0,0-10,0-9,0-10,0-5,0 8,0-3,0 7,0-9,-1-1,0 2,0-1,-1 5,2-6,-2 1,2 6,-1-8,0 6,0-2,1-6,1 10,-1-6,3-1,-1-3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10T20:52:32.93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DD9086-8B7F-6248-AEA1-A119C82558C9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7F4353-0918-3442-B236-F8F38F978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084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7F4353-0918-3442-B236-F8F38F978A0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767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E54B7-D1EB-6042-941C-86E2335700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C1FCDB-6FA4-C64D-BC3D-74E88746A2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2CAED2-1E88-2040-AAE4-0DD46A082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476EB-E687-6949-8C2E-D3B541C71909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391279-1556-3E48-86AE-594D4DC88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7EC340-8359-574C-BB9C-EBBB64140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D819-2FB0-6949-83C4-DF97A962C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923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40879-DBF9-E446-A7B0-47D4A47FE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F22022-BF36-9149-9C36-61908EDDEC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3632D-02E7-A448-93A2-5D7D9F1A5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476EB-E687-6949-8C2E-D3B541C71909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51E9C3-34CB-D94B-99EF-E4E90C047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109527-25FA-924A-99A4-7E647CBD9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D819-2FB0-6949-83C4-DF97A962C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023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57A6A1-C318-DB4F-89FA-855FE23A47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27801E-1120-6A4F-B6BC-BE6F2EB856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F8B777-1350-454F-AACF-8057D644F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476EB-E687-6949-8C2E-D3B541C71909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AF223D-FBDD-D847-ADBE-0C98130F5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BF9A64-14F7-154A-B3D6-F3B9FC63B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D819-2FB0-6949-83C4-DF97A962C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844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C93F9-62BE-5F4D-819E-182C27433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30478E-C46B-8648-8132-38CB4AC076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00131-2946-E544-B374-86450A82C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476EB-E687-6949-8C2E-D3B541C71909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3EC758-6758-8B44-9D2C-634FB518A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ECB583-CC01-B74C-9FEB-1AA636BC0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D819-2FB0-6949-83C4-DF97A962C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250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2FDC6-5337-A44A-BA10-FD44FDBC3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717F77-B5CA-FB41-879A-DF77FC1C05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7C5E39-992C-FF42-AF2C-754C03EE6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476EB-E687-6949-8C2E-D3B541C71909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C3FAE9-01CB-0F44-988B-3982F8BD4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8F382B-3669-5E43-90D1-C0B86AA1A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D819-2FB0-6949-83C4-DF97A962C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848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0FCF2-7E2B-B445-AE6B-1D59C5716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9FA2C4-CA0D-9342-A8A1-9E2DF65B12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7E0FC3-6BE2-3548-A6E6-02B5DF366E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11A05F-EEB0-1C4B-9205-FFF2A6433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476EB-E687-6949-8C2E-D3B541C71909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04BF10-CF28-F843-AF94-B4E94A8B3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129959-C207-B24B-B4E5-981010F2C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D819-2FB0-6949-83C4-DF97A962C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486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940EF-CA37-804F-AF5E-560AC1558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350684-3E09-9240-A792-A2CF2518EF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8A4701-3CBD-1A48-B1D0-82FC0F217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1AAD6D-CCD8-1A47-A242-1AAEA61103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945F99-BE80-A44B-B84E-DF40F29C43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4BFDDA-0C57-4142-9615-74C19F653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476EB-E687-6949-8C2E-D3B541C71909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9B59BA-A6E7-CB4B-BC82-16B3AE423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2FF6E6-F483-E84F-AD7D-AE5FBCEB0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D819-2FB0-6949-83C4-DF97A962C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091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2675B-F86D-EF4F-93B1-D6D5AC78D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D29F9F-1BA1-054E-86D1-E2206AFC0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476EB-E687-6949-8C2E-D3B541C71909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BC08FE-4228-9F4B-BC2D-A368F811E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BF9596-761A-1843-9D3B-E7FCCFCD9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D819-2FB0-6949-83C4-DF97A962C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411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B06AA7-CC52-3A49-AA40-0B1BEA9E3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476EB-E687-6949-8C2E-D3B541C71909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2FB68F-DBEF-FF4A-A1C8-C5F9B7477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10377B-1C2B-F541-B38B-7E4BA614C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D819-2FB0-6949-83C4-DF97A962C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266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8AFFD-A4E2-914F-B2A6-A81163769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25153A-7CC1-7441-9D04-7BFAAFFD4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5AE837-3C20-FE42-A659-A44496F854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706D45-A9F5-FC4F-9546-E62C32D5A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476EB-E687-6949-8C2E-D3B541C71909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B2A1BD-AF7F-6240-A387-1042C5790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751578-7797-9342-B931-77A29F58D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D819-2FB0-6949-83C4-DF97A962C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716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7675C-3EDC-214B-AA08-7F631EB97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E2B38A-DD3B-3241-BB6C-1C04AB1ABC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477353-B633-3C4D-80AD-A61ACD10EA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B5E906-4BDB-3543-BDD6-E3EE9C715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476EB-E687-6949-8C2E-D3B541C71909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C559F6-DA26-C644-B537-7B167791D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3D82CC-C673-1144-A90F-0027F5928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D819-2FB0-6949-83C4-DF97A962C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686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00B5D3-E5B5-F240-ABCD-C5007748A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E47410-5601-6A4D-A836-82B5B8534A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98C3D7-4FD3-2C4D-82BA-046EBA3188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476EB-E687-6949-8C2E-D3B541C71909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7945C1-17BB-6E49-9838-EA7F135D83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BB3552-98B3-F54F-A078-777F484838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C9D819-2FB0-6949-83C4-DF97A962C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542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.tiff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.xml"/><Relationship Id="rId5" Type="http://schemas.openxmlformats.org/officeDocument/2006/relationships/image" Target="../media/image3.png"/><Relationship Id="rId4" Type="http://schemas.openxmlformats.org/officeDocument/2006/relationships/customXml" Target="../ink/ink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tiff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AAB82241-4096-B845-A803-120E6CAD0B95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0000"/>
                    </a14:imgEffect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6933" y="950260"/>
            <a:ext cx="6751420" cy="485398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19E90F-3F2C-FA45-9E63-A7F1AFF1308C}"/>
              </a:ext>
            </a:extLst>
          </p:cNvPr>
          <p:cNvSpPr txBox="1"/>
          <p:nvPr/>
        </p:nvSpPr>
        <p:spPr>
          <a:xfrm>
            <a:off x="677333" y="2305614"/>
            <a:ext cx="2540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Literature:</a:t>
            </a:r>
          </a:p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The Perfect Connection to Students’ Feelings</a:t>
            </a:r>
          </a:p>
        </p:txBody>
      </p:sp>
    </p:spTree>
    <p:extLst>
      <p:ext uri="{BB962C8B-B14F-4D97-AF65-F5344CB8AC3E}">
        <p14:creationId xmlns:p14="http://schemas.microsoft.com/office/powerpoint/2010/main" val="2393151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240F0BF-1BE9-9449-AE88-FB9CBE1520AB}"/>
                  </a:ext>
                </a:extLst>
              </p14:cNvPr>
              <p14:cNvContentPartPr/>
              <p14:nvPr/>
            </p14:nvContentPartPr>
            <p14:xfrm>
              <a:off x="3791585" y="10198735"/>
              <a:ext cx="0" cy="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240F0BF-1BE9-9449-AE88-FB9CBE1520A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91585" y="10198735"/>
                <a:ext cx="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FF1B0C9-0BC8-504D-98F5-88B0290C4B94}"/>
                  </a:ext>
                </a:extLst>
              </p14:cNvPr>
              <p14:cNvContentPartPr/>
              <p14:nvPr/>
            </p14:nvContentPartPr>
            <p14:xfrm>
              <a:off x="3778885" y="9923780"/>
              <a:ext cx="8890" cy="304165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FF1B0C9-0BC8-504D-98F5-88B0290C4B9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27597" y="9816047"/>
                <a:ext cx="111125" cy="5192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43EE869-0C67-ED42-904B-2229404BDCCC}"/>
                  </a:ext>
                </a:extLst>
              </p14:cNvPr>
              <p14:cNvContentPartPr/>
              <p14:nvPr/>
            </p14:nvContentPartPr>
            <p14:xfrm>
              <a:off x="4131310" y="9658985"/>
              <a:ext cx="0" cy="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43EE869-0C67-ED42-904B-2229404BDCC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31310" y="9658985"/>
                <a:ext cx="0" cy="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E04D047A-DC7F-154D-8C51-69B42A9B50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119" y="-8575706"/>
            <a:ext cx="11197296" cy="17697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 (Body CS)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b="1" dirty="0">
              <a:latin typeface="Century Gothic" panose="020B0502020202020204" pitchFamily="34" charset="0"/>
              <a:ea typeface="Calibri" panose="020F0502020204030204" pitchFamily="34" charset="0"/>
              <a:cs typeface="Times New Roman (Body CS)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 (Body CS)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b="1" dirty="0">
              <a:latin typeface="Century Gothic" panose="020B0502020202020204" pitchFamily="34" charset="0"/>
              <a:ea typeface="Calibri" panose="020F0502020204030204" pitchFamily="34" charset="0"/>
              <a:cs typeface="Times New Roman (Body CS)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 (Body CS)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b="1" dirty="0">
              <a:latin typeface="Century Gothic" panose="020B0502020202020204" pitchFamily="34" charset="0"/>
              <a:ea typeface="Calibri" panose="020F0502020204030204" pitchFamily="34" charset="0"/>
              <a:cs typeface="Times New Roman (Body CS)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 (Body CS)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b="1" dirty="0">
              <a:latin typeface="Century Gothic" panose="020B0502020202020204" pitchFamily="34" charset="0"/>
              <a:ea typeface="Calibri" panose="020F0502020204030204" pitchFamily="34" charset="0"/>
              <a:cs typeface="Times New Roman (Body CS)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 (Body CS)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b="1" dirty="0">
              <a:latin typeface="Century Gothic" panose="020B0502020202020204" pitchFamily="34" charset="0"/>
              <a:ea typeface="Calibri" panose="020F0502020204030204" pitchFamily="34" charset="0"/>
              <a:cs typeface="Times New Roman (Body CS)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 (Body CS)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b="1" dirty="0">
              <a:latin typeface="Century Gothic" panose="020B0502020202020204" pitchFamily="34" charset="0"/>
              <a:ea typeface="Calibri" panose="020F0502020204030204" pitchFamily="34" charset="0"/>
              <a:cs typeface="Times New Roman (Body CS)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 (Body CS)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b="1" dirty="0">
              <a:latin typeface="Century Gothic" panose="020B0502020202020204" pitchFamily="34" charset="0"/>
              <a:ea typeface="Calibri" panose="020F0502020204030204" pitchFamily="34" charset="0"/>
              <a:cs typeface="Times New Roman (Body CS)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 (Body CS)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b="1" dirty="0">
              <a:latin typeface="Century Gothic" panose="020B0502020202020204" pitchFamily="34" charset="0"/>
              <a:ea typeface="Calibri" panose="020F0502020204030204" pitchFamily="34" charset="0"/>
              <a:cs typeface="Times New Roman (Body CS)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 (Body CS)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b="1" dirty="0">
              <a:latin typeface="Century Gothic" panose="020B0502020202020204" pitchFamily="34" charset="0"/>
              <a:ea typeface="Calibri" panose="020F0502020204030204" pitchFamily="34" charset="0"/>
              <a:cs typeface="Times New Roman (Body CS)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 (Body CS)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b="1" dirty="0">
              <a:latin typeface="Century Gothic" panose="020B0502020202020204" pitchFamily="34" charset="0"/>
              <a:ea typeface="Calibri" panose="020F0502020204030204" pitchFamily="34" charset="0"/>
              <a:cs typeface="Times New Roman (Body CS)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 (Body CS)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 (Body CS)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b="1" dirty="0">
              <a:latin typeface="Century Gothic" panose="020B0502020202020204" pitchFamily="34" charset="0"/>
              <a:ea typeface="Calibri" panose="020F0502020204030204" pitchFamily="34" charset="0"/>
              <a:cs typeface="Times New Roman (Body CS)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 (Body CS)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b="1" dirty="0">
              <a:latin typeface="Century Gothic" panose="020B0502020202020204" pitchFamily="34" charset="0"/>
              <a:ea typeface="Calibri" panose="020F0502020204030204" pitchFamily="34" charset="0"/>
              <a:cs typeface="Times New Roman (Body CS)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 (Body CS)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 (Body CS)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 (Body CS)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 (Body CS)"/>
            </a:endParaRPr>
          </a:p>
          <a:p>
            <a:pPr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 (Body CS)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lang="en-US" altLang="en-US" sz="28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 (Body CS)"/>
              </a:rPr>
              <a:t>R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 (Body CS)"/>
              </a:rPr>
              <a:t>ead the book aloud</a:t>
            </a:r>
            <a:r>
              <a:rPr lang="en-US" altLang="en-US" sz="2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 (Body CS)"/>
              </a:rPr>
              <a:t>.</a:t>
            </a:r>
          </a:p>
          <a:p>
            <a:pPr lvl="0"/>
            <a:endParaRPr lang="en-US" altLang="en-US" sz="1000" b="1" dirty="0">
              <a:latin typeface="Century Gothic" panose="020B0502020202020204" pitchFamily="34" charset="0"/>
              <a:ea typeface="Calibri" panose="020F0502020204030204" pitchFamily="34" charset="0"/>
              <a:cs typeface="Times New Roman (Body CS)"/>
            </a:endParaRPr>
          </a:p>
          <a:p>
            <a:pPr lvl="0"/>
            <a:r>
              <a:rPr lang="en-US" altLang="en-US" sz="28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 (Body CS)"/>
              </a:rPr>
              <a:t>In the story, Lilly is angry at her favorite teacher, Mr. Slinger, </a:t>
            </a:r>
          </a:p>
          <a:p>
            <a:pPr lvl="0"/>
            <a:r>
              <a:rPr lang="en-US" altLang="en-US" sz="28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 (Body CS)"/>
              </a:rPr>
              <a:t>for taking away her beloved purple, plastic purse.  She even </a:t>
            </a:r>
          </a:p>
          <a:p>
            <a:pPr lvl="0"/>
            <a:r>
              <a:rPr lang="en-US" altLang="en-US" sz="28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 (Body CS)"/>
              </a:rPr>
              <a:t>writes a mean note to the teacher.</a:t>
            </a:r>
          </a:p>
          <a:p>
            <a:pPr lvl="0"/>
            <a:endParaRPr lang="en-US" altLang="en-US" sz="2000" dirty="0"/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endParaRPr kumimoji="0" lang="en-US" altLang="en-US" sz="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 (Body CS)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 (Body CS)"/>
              </a:rPr>
              <a:t> Stop</a:t>
            </a:r>
            <a:r>
              <a:rPr lang="en-US" altLang="en-US" sz="28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 (Body CS)"/>
              </a:rPr>
              <a:t> occasionally to 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 (Body CS)"/>
              </a:rPr>
              <a:t>model. </a:t>
            </a:r>
          </a:p>
          <a:p>
            <a:pPr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28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 (Body CS)"/>
              </a:rPr>
              <a:t>     A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 (Body CS)"/>
              </a:rPr>
              <a:t>sk kids to tell a partner what they are thinking.</a:t>
            </a:r>
            <a:r>
              <a:rPr lang="en-US" altLang="en-US" sz="2000" dirty="0"/>
              <a:t> </a:t>
            </a:r>
          </a:p>
          <a:p>
            <a:pPr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 (Body CS)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 (Body CS)"/>
              </a:rPr>
              <a:t>Offer sentence starters for Els, shy or inarticulate students.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 (Body CS)"/>
              </a:rPr>
              <a:t>		</a:t>
            </a: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 (Body CS)"/>
              </a:rPr>
              <a:t>-This makes me think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Body CS)"/>
              </a:rPr>
              <a:t>…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 (Body CS)"/>
              </a:rPr>
              <a:t>-I feel just like Lilly when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Body CS)"/>
              </a:rPr>
              <a:t>…</a:t>
            </a:r>
            <a:r>
              <a:rPr lang="en-US" altLang="en-US" sz="2000" dirty="0"/>
              <a:t> </a:t>
            </a: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 (Body CS)"/>
              </a:rPr>
              <a:t>-I don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Body CS)"/>
              </a:rPr>
              <a:t>’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 (Body CS)"/>
              </a:rPr>
              <a:t>t like it when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Body CS)"/>
              </a:rPr>
              <a:t>…</a:t>
            </a:r>
            <a:endParaRPr lang="en-US" altLang="en-US" sz="2000" dirty="0"/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 (Body CS)"/>
              </a:rPr>
              <a:t>-One time I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Body CS)"/>
              </a:rPr>
              <a:t>…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 (Body CS)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800" b="1" dirty="0">
              <a:latin typeface="Century Gothic" panose="020B0502020202020204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800" b="1" dirty="0">
              <a:latin typeface="Century Gothic" panose="020B0502020202020204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AF02D0-97BE-F241-B7EB-983E5FB4A3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7FF7C3-1D7E-934D-83A6-E12B307A76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35257" y="4503573"/>
            <a:ext cx="1841500" cy="189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1980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BF4B146-75CC-6D40-B182-F44018713397}"/>
              </a:ext>
            </a:extLst>
          </p:cNvPr>
          <p:cNvSpPr/>
          <p:nvPr/>
        </p:nvSpPr>
        <p:spPr>
          <a:xfrm>
            <a:off x="0" y="-137459"/>
            <a:ext cx="12192000" cy="6924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 b="1" dirty="0">
              <a:latin typeface="Century Gothic" panose="020B0502020202020204" pitchFamily="34" charset="0"/>
              <a:ea typeface="Calibri" panose="020F0502020204030204" pitchFamily="34" charset="0"/>
              <a:cs typeface="Times New Roman (Body CS)"/>
            </a:endParaRPr>
          </a:p>
          <a:p>
            <a:pPr lvl="0" indent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 (Body CS)"/>
              </a:rPr>
              <a:t>The story is a metaphor for feelings students may be</a:t>
            </a:r>
          </a:p>
          <a:p>
            <a:pPr indent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 (Body CS)"/>
              </a:rPr>
              <a:t>experiencing during this pandemic or at any time in their lives.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 indent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800" b="1" dirty="0">
              <a:latin typeface="Century Gothic" panose="020B0502020202020204" pitchFamily="34" charset="0"/>
              <a:ea typeface="Calibri" panose="020F0502020204030204" pitchFamily="34" charset="0"/>
              <a:cs typeface="Times New Roman (Body CS)"/>
            </a:endParaRP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 (Body CS)"/>
              </a:rPr>
              <a:t>Like not being able to</a:t>
            </a:r>
            <a:r>
              <a:rPr lang="en-US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 (Body CS)"/>
              </a:rPr>
              <a:t>…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 indent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 b="1" dirty="0">
              <a:latin typeface="Century Gothic" panose="020B0502020202020204" pitchFamily="34" charset="0"/>
              <a:ea typeface="Calibri" panose="020F0502020204030204" pitchFamily="34" charset="0"/>
              <a:cs typeface="Times New Roman (Body CS)"/>
            </a:endParaRPr>
          </a:p>
          <a:p>
            <a:pPr lvl="0" indent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 (Body CS)"/>
              </a:rPr>
              <a:t>-do the things you love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 indent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 (Body CS)"/>
              </a:rPr>
              <a:t>-go to school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 indent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 (Body CS)"/>
              </a:rPr>
              <a:t>-be with your friends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 indent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 (Body CS)"/>
              </a:rPr>
              <a:t>-go to your favorite places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 indent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 (Body CS)"/>
              </a:rPr>
              <a:t>-take part in sports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 indent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 (Body CS)"/>
              </a:rPr>
              <a:t>                       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 (Body CS)"/>
              </a:rPr>
              <a:t>Because of this, students may feel</a:t>
            </a:r>
            <a:r>
              <a:rPr lang="en-US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 (Body CS)"/>
              </a:rPr>
              <a:t>…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 indent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 (Body CS)"/>
              </a:rPr>
              <a:t>-anger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 indent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 (Body CS)"/>
              </a:rPr>
              <a:t>-disappointment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 indent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 (Body CS)"/>
              </a:rPr>
              <a:t>-sadness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 indent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 (Body CS)"/>
              </a:rPr>
              <a:t>-loneliness</a:t>
            </a:r>
          </a:p>
          <a:p>
            <a:pPr lvl="0" indent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 b="1" dirty="0">
              <a:latin typeface="Century Gothic" panose="020B0502020202020204" pitchFamily="34" charset="0"/>
              <a:ea typeface="Calibri" panose="020F0502020204030204" pitchFamily="34" charset="0"/>
              <a:cs typeface="Times New Roman (Body CS)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973DEC-6189-8B48-B9EB-AE5F05C3D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7851" y="3688269"/>
            <a:ext cx="5381262" cy="2819026"/>
          </a:xfrm>
          <a:prstGeom prst="rect">
            <a:avLst/>
          </a:prstGeom>
          <a:effectLst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val="33537606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96BE43-8126-1549-AE5A-E3A83AB5C0D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359" y="212936"/>
            <a:ext cx="7132108" cy="6441864"/>
          </a:xfrm>
          <a:prstGeom prst="rect">
            <a:avLst/>
          </a:prstGeom>
        </p:spPr>
      </p:pic>
      <p:sp>
        <p:nvSpPr>
          <p:cNvPr id="3" name="Text Box 8">
            <a:extLst>
              <a:ext uri="{FF2B5EF4-FFF2-40B4-BE49-F238E27FC236}">
                <a16:creationId xmlns:a16="http://schemas.microsoft.com/office/drawing/2014/main" id="{481AF73F-29D6-B443-B133-08319F59FC73}"/>
              </a:ext>
            </a:extLst>
          </p:cNvPr>
          <p:cNvSpPr txBox="1"/>
          <p:nvPr/>
        </p:nvSpPr>
        <p:spPr>
          <a:xfrm>
            <a:off x="7624916" y="212936"/>
            <a:ext cx="4439265" cy="631613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Reread </a:t>
            </a:r>
            <a:r>
              <a:rPr lang="en-US" sz="2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first pages of the book.</a:t>
            </a:r>
            <a:endParaRPr lang="en-US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Tell students that unlike Lilly, you don’t love a purple, plastic purse, but you do love ________.</a:t>
            </a:r>
            <a:endParaRPr lang="en-US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Model aloud as you write a “Copy Change” </a:t>
            </a:r>
            <a:r>
              <a:rPr lang="en-US" sz="28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the first two pages of the book with the topic about </a:t>
            </a:r>
            <a:r>
              <a:rPr lang="en-US" sz="2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you love.</a:t>
            </a:r>
            <a:endParaRPr lang="en-US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1693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A1EEEF-CFA7-7640-B55C-0CE5E1AC6D4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3DBACF3A-2758-E241-90DF-27D8320F4B6F}"/>
              </a:ext>
            </a:extLst>
          </p:cNvPr>
          <p:cNvSpPr/>
          <p:nvPr/>
        </p:nvSpPr>
        <p:spPr>
          <a:xfrm>
            <a:off x="825910" y="3628103"/>
            <a:ext cx="3126658" cy="2271252"/>
          </a:xfrm>
          <a:prstGeom prst="ellips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Ask kids to tell a partner what they love. </a:t>
            </a:r>
          </a:p>
          <a:p>
            <a:pPr algn="ctr"/>
            <a:r>
              <a:rPr lang="en-US" dirty="0">
                <a:solidFill>
                  <a:srgbClr val="FFFF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Guide them to write and illustrate their own “copy change”.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153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>
            <a:extLst>
              <a:ext uri="{FF2B5EF4-FFF2-40B4-BE49-F238E27FC236}">
                <a16:creationId xmlns:a16="http://schemas.microsoft.com/office/drawing/2014/main" id="{04195C10-41C0-4B48-B600-68D235A42D93}"/>
              </a:ext>
            </a:extLst>
          </p:cNvPr>
          <p:cNvSpPr txBox="1"/>
          <p:nvPr/>
        </p:nvSpPr>
        <p:spPr>
          <a:xfrm>
            <a:off x="304798" y="495903"/>
            <a:ext cx="1371602" cy="58445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Mad</a:t>
            </a: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Upset</a:t>
            </a: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Lonely</a:t>
            </a: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Sad</a:t>
            </a: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Furious</a:t>
            </a: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Down</a:t>
            </a: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Unhappy</a:t>
            </a: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Invisible</a:t>
            </a: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Confused</a:t>
            </a: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Bored</a:t>
            </a: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 Box 11">
            <a:extLst>
              <a:ext uri="{FF2B5EF4-FFF2-40B4-BE49-F238E27FC236}">
                <a16:creationId xmlns:a16="http://schemas.microsoft.com/office/drawing/2014/main" id="{50485830-C0BC-4F4F-BC02-99111FA629D8}"/>
              </a:ext>
            </a:extLst>
          </p:cNvPr>
          <p:cNvSpPr txBox="1"/>
          <p:nvPr/>
        </p:nvSpPr>
        <p:spPr>
          <a:xfrm>
            <a:off x="2418666" y="3573779"/>
            <a:ext cx="4893733" cy="31665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 I can’t _______, I feel ______.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Sometimes it makes me _________.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It’s just not fair that I can’t _______.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 I’m just feeling ___________.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67830-CD27-5B49-A953-1D6544B64C73}"/>
              </a:ext>
            </a:extLst>
          </p:cNvPr>
          <p:cNvSpPr/>
          <p:nvPr/>
        </p:nvSpPr>
        <p:spPr>
          <a:xfrm>
            <a:off x="1866900" y="213038"/>
            <a:ext cx="10020302" cy="35163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-Next, tell students how you felt when you couldn’t paint because you ran out of paints and all the art stores were closed.</a:t>
            </a:r>
            <a:endParaRPr lang="en-US" sz="1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-Invite students to share with a friend their feelings about not getting to do some of the things they love because of the pandemic.</a:t>
            </a:r>
            <a:endParaRPr lang="en-US" sz="1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-Record their feelings. Model first, then invite students to create a poem or prose using some of the feeling words.</a:t>
            </a:r>
          </a:p>
          <a:p>
            <a:endParaRPr lang="en-US" sz="2000" b="1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Offer examples and poem frames</a:t>
            </a:r>
          </a:p>
          <a:p>
            <a:endParaRPr lang="en-US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0870000-2B33-2641-8816-A21BBA26D63F}"/>
              </a:ext>
            </a:extLst>
          </p:cNvPr>
          <p:cNvSpPr/>
          <p:nvPr/>
        </p:nvSpPr>
        <p:spPr>
          <a:xfrm>
            <a:off x="8743950" y="3418173"/>
            <a:ext cx="3333752" cy="31665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Other Ways Students Might  Connect &amp; Express Their Feelings</a:t>
            </a:r>
          </a:p>
        </p:txBody>
      </p:sp>
    </p:spTree>
    <p:extLst>
      <p:ext uri="{BB962C8B-B14F-4D97-AF65-F5344CB8AC3E}">
        <p14:creationId xmlns:p14="http://schemas.microsoft.com/office/powerpoint/2010/main" val="207952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5E36CC-4B6C-1A46-931F-04D0EDC68B8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50" y="171450"/>
            <a:ext cx="11277600" cy="63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9935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604CBB2D-DB60-3C45-80C9-9D994E30B69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1057" y="282679"/>
            <a:ext cx="2817495" cy="3213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picture containing food&#10;&#10;Description automatically generated">
            <a:extLst>
              <a:ext uri="{FF2B5EF4-FFF2-40B4-BE49-F238E27FC236}">
                <a16:creationId xmlns:a16="http://schemas.microsoft.com/office/drawing/2014/main" id="{E5389999-DC81-5F49-96A7-9072F566287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70080" y="2409305"/>
            <a:ext cx="2503700" cy="3009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group of people walking in the grass&#10;&#10;Description automatically generated">
            <a:extLst>
              <a:ext uri="{FF2B5EF4-FFF2-40B4-BE49-F238E27FC236}">
                <a16:creationId xmlns:a16="http://schemas.microsoft.com/office/drawing/2014/main" id="{4297D473-F121-FD49-8969-66B7A4C9724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724" y="387789"/>
            <a:ext cx="3060841" cy="3567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person holding a sign&#10;&#10;Description automatically generated">
            <a:extLst>
              <a:ext uri="{FF2B5EF4-FFF2-40B4-BE49-F238E27FC236}">
                <a16:creationId xmlns:a16="http://schemas.microsoft.com/office/drawing/2014/main" id="{555EB0BE-1831-5F49-B9ED-1F73ED3FE21B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3704716"/>
            <a:ext cx="2817495" cy="2728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52F7FE-9A2D-5547-A8D3-CBBEB89580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0087" y="3650666"/>
            <a:ext cx="1930652" cy="289597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E49A28B3-F18A-404A-84AC-15688653BC87}"/>
              </a:ext>
            </a:extLst>
          </p:cNvPr>
          <p:cNvSpPr/>
          <p:nvPr/>
        </p:nvSpPr>
        <p:spPr>
          <a:xfrm>
            <a:off x="161362" y="4290140"/>
            <a:ext cx="2503701" cy="22565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Happy Reading!</a:t>
            </a:r>
          </a:p>
        </p:txBody>
      </p:sp>
      <p:sp>
        <p:nvSpPr>
          <p:cNvPr id="8" name="Text Box 26">
            <a:extLst>
              <a:ext uri="{FF2B5EF4-FFF2-40B4-BE49-F238E27FC236}">
                <a16:creationId xmlns:a16="http://schemas.microsoft.com/office/drawing/2014/main" id="{4487E78A-8566-674E-84AA-1E73659D53F8}"/>
              </a:ext>
            </a:extLst>
          </p:cNvPr>
          <p:cNvSpPr txBox="1"/>
          <p:nvPr/>
        </p:nvSpPr>
        <p:spPr>
          <a:xfrm>
            <a:off x="7197118" y="524791"/>
            <a:ext cx="4677158" cy="136481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Almost Every Book Has a Social Emotional Connection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2233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412</Words>
  <Application>Microsoft Office PowerPoint</Application>
  <PresentationFormat>Widescreen</PresentationFormat>
  <Paragraphs>117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Century Gothic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 BOWERS</dc:creator>
  <cp:lastModifiedBy>Dana M. Thompson</cp:lastModifiedBy>
  <cp:revision>9</cp:revision>
  <dcterms:created xsi:type="dcterms:W3CDTF">2020-07-10T21:57:17Z</dcterms:created>
  <dcterms:modified xsi:type="dcterms:W3CDTF">2020-08-21T22:17:57Z</dcterms:modified>
</cp:coreProperties>
</file>